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</p:sldIdLst>
  <p:sldSz cx="18288000" cy="10287000"/>
  <p:notesSz cx="6858000" cy="9144000"/>
  <p:embeddedFontLst>
    <p:embeddedFont>
      <p:font typeface="Raleway" charset="1" panose="020B0503030101060003"/>
      <p:regular r:id="rId6"/>
    </p:embeddedFont>
    <p:embeddedFont>
      <p:font typeface="Raleway Bold" charset="1" panose="020B0803030101060003"/>
      <p:regular r:id="rId7"/>
    </p:embeddedFont>
    <p:embeddedFont>
      <p:font typeface="Gochi Hand" charset="1" panose="00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Open Sans Light" charset="1" panose="020B0306030504020204"/>
      <p:regular r:id="rId13"/>
    </p:embeddedFont>
    <p:embeddedFont>
      <p:font typeface="Open Sans Light Bold" charset="1" panose="020B08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Light Bold Italics" charset="1" panose="020B0806030504020204"/>
      <p:regular r:id="rId16"/>
    </p:embeddedFont>
    <p:embeddedFont>
      <p:font typeface="Childling" charset="1" panose="00000000000000000000"/>
      <p:regular r:id="rId17"/>
    </p:embeddedFont>
    <p:embeddedFont>
      <p:font typeface="Now" charset="1" panose="00000500000000000000"/>
      <p:regular r:id="rId18"/>
    </p:embeddedFont>
    <p:embeddedFont>
      <p:font typeface="Now Bold" charset="1" panose="000006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39401" y="897292"/>
            <a:ext cx="15809198" cy="8492417"/>
          </a:xfrm>
          <a:custGeom>
            <a:avLst/>
            <a:gdLst/>
            <a:ahLst/>
            <a:cxnLst/>
            <a:rect r="r" b="b" t="t" l="l"/>
            <a:pathLst>
              <a:path h="8492417" w="15809198">
                <a:moveTo>
                  <a:pt x="0" y="0"/>
                </a:moveTo>
                <a:lnTo>
                  <a:pt x="15809198" y="0"/>
                </a:lnTo>
                <a:lnTo>
                  <a:pt x="15809198" y="8492416"/>
                </a:lnTo>
                <a:lnTo>
                  <a:pt x="0" y="8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44749" y="1803226"/>
            <a:ext cx="8830354" cy="656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8"/>
              </a:lnSpc>
            </a:pPr>
            <a:r>
              <a:rPr lang="en-US" sz="8953">
                <a:solidFill>
                  <a:srgbClr val="FFFFFF"/>
                </a:solidFill>
                <a:latin typeface="Childling Bold"/>
              </a:rPr>
              <a:t>EL GRADO DE EDUCACION DE UNA POBLACION AFECTA AL BIENESTAR ECONOMICO Y SOCIAL?</a:t>
            </a:r>
          </a:p>
          <a:p>
            <a:pPr algn="ctr">
              <a:lnSpc>
                <a:spcPts val="1002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1605885">
            <a:off x="-2368208" y="7097637"/>
            <a:ext cx="7315200" cy="4003409"/>
          </a:xfrm>
          <a:custGeom>
            <a:avLst/>
            <a:gdLst/>
            <a:ahLst/>
            <a:cxnLst/>
            <a:rect r="r" b="b" t="t" l="l"/>
            <a:pathLst>
              <a:path h="4003409" w="7315200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775202">
            <a:off x="13601700" y="-1423269"/>
            <a:ext cx="7315200" cy="4003409"/>
          </a:xfrm>
          <a:custGeom>
            <a:avLst/>
            <a:gdLst/>
            <a:ahLst/>
            <a:cxnLst/>
            <a:rect r="r" b="b" t="t" l="l"/>
            <a:pathLst>
              <a:path h="4003409" w="7315200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21296">
            <a:off x="6325472" y="6569164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59926" y="8935683"/>
            <a:ext cx="8830354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000">
                <a:solidFill>
                  <a:srgbClr val="FFFFFF"/>
                </a:solidFill>
                <a:latin typeface="Childling Bold"/>
              </a:rPr>
              <a:t>POR: ALEJO SOTILLO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858236" y="1712054"/>
            <a:ext cx="12571529" cy="6862891"/>
            <a:chOff x="0" y="0"/>
            <a:chExt cx="3311020" cy="18075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1020" cy="1807510"/>
            </a:xfrm>
            <a:custGeom>
              <a:avLst/>
              <a:gdLst/>
              <a:ahLst/>
              <a:cxnLst/>
              <a:rect r="r" b="b" t="t" l="l"/>
              <a:pathLst>
                <a:path h="1807510" w="3311020">
                  <a:moveTo>
                    <a:pt x="0" y="0"/>
                  </a:moveTo>
                  <a:lnTo>
                    <a:pt x="3311020" y="0"/>
                  </a:lnTo>
                  <a:lnTo>
                    <a:pt x="3311020" y="1807510"/>
                  </a:lnTo>
                  <a:lnTo>
                    <a:pt x="0" y="18075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33629" y="1607279"/>
            <a:ext cx="10420742" cy="110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1"/>
              </a:lnSpc>
              <a:spcBef>
                <a:spcPct val="0"/>
              </a:spcBef>
            </a:pPr>
            <a:r>
              <a:rPr lang="en-US" sz="6621" u="none">
                <a:solidFill>
                  <a:srgbClr val="FFFFFF"/>
                </a:solidFill>
                <a:latin typeface="Childling"/>
              </a:rPr>
              <a:t>Conclusiones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58236" y="2825965"/>
            <a:ext cx="12572389" cy="527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7"/>
              </a:lnSpc>
            </a:pPr>
            <a:r>
              <a:rPr lang="en-US" sz="2200" spc="37">
                <a:solidFill>
                  <a:srgbClr val="FFFFFF"/>
                </a:solidFill>
                <a:latin typeface="Now"/>
              </a:rPr>
              <a:t>En este caso podriamos decir que refutamos nuestra hipotesis principal ya que a simple vista y luego de realizar el analisis de los datos podemos observar que no hay una correlacion fuerte entre el indice de alfabetizacion y la cantidad de homicidios que existen en un pais.</a:t>
            </a:r>
          </a:p>
          <a:p>
            <a:pPr algn="ctr">
              <a:lnSpc>
                <a:spcPts val="3257"/>
              </a:lnSpc>
            </a:pPr>
            <a:r>
              <a:rPr lang="en-US" sz="2200" spc="37">
                <a:solidFill>
                  <a:srgbClr val="FFFFFF"/>
                </a:solidFill>
                <a:latin typeface="Now"/>
              </a:rPr>
              <a:t>Viendo nuestras hipotesis alternativas y considerando que el IDH hace referencia a la Esperanza de vida al nacer, Años promedio de educación, Años esperados de educación y Riesgo de caer en la pobreza de las personas, podriamos decir y afirmar que una mayor grado de IDH genera un menor indice de pobreza en la sociedad.</a:t>
            </a:r>
          </a:p>
          <a:p>
            <a:pPr algn="ctr">
              <a:lnSpc>
                <a:spcPts val="3257"/>
              </a:lnSpc>
            </a:pPr>
            <a:r>
              <a:rPr lang="en-US" sz="2200" spc="37">
                <a:solidFill>
                  <a:srgbClr val="FFFFFF"/>
                </a:solidFill>
                <a:latin typeface="Now"/>
              </a:rPr>
              <a:t>Tambien podemos observar en menor medida que mientras mayor sea el grado de desempleo mayor cantidad de homicidios habra pero al no llegar a tener una fuerza de correlacion fuerte no podemos afirmar que esto se cumpla en la mayoria de los casos.</a:t>
            </a:r>
          </a:p>
          <a:p>
            <a:pPr algn="ctr">
              <a:lnSpc>
                <a:spcPts val="3257"/>
              </a:lnSpc>
            </a:pPr>
          </a:p>
          <a:p>
            <a:pPr algn="ctr">
              <a:lnSpc>
                <a:spcPts val="325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611" t="0" r="661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56350" y="3776662"/>
            <a:ext cx="7575301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400"/>
              </a:lnSpc>
              <a:spcBef>
                <a:spcPct val="0"/>
              </a:spcBef>
            </a:pPr>
            <a:r>
              <a:rPr lang="en-US" sz="15000">
                <a:solidFill>
                  <a:srgbClr val="FFFFFF"/>
                </a:solidFill>
                <a:latin typeface="Childling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171700" y="8258348"/>
            <a:ext cx="2488926" cy="751203"/>
          </a:xfrm>
          <a:custGeom>
            <a:avLst/>
            <a:gdLst/>
            <a:ahLst/>
            <a:cxnLst/>
            <a:rect r="r" b="b" t="t" l="l"/>
            <a:pathLst>
              <a:path h="751203" w="2488926">
                <a:moveTo>
                  <a:pt x="0" y="0"/>
                </a:moveTo>
                <a:lnTo>
                  <a:pt x="2488926" y="0"/>
                </a:lnTo>
                <a:lnTo>
                  <a:pt x="2488926" y="751203"/>
                </a:lnTo>
                <a:lnTo>
                  <a:pt x="0" y="75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441710" y="2024666"/>
            <a:ext cx="9522487" cy="6984885"/>
            <a:chOff x="0" y="0"/>
            <a:chExt cx="4198620" cy="3079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5"/>
              <a:stretch>
                <a:fillRect l="-5680" t="0" r="-568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7055" y="718182"/>
            <a:ext cx="7213242" cy="298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50"/>
              </a:lnSpc>
            </a:pPr>
            <a:r>
              <a:rPr lang="en-US" sz="7000">
                <a:solidFill>
                  <a:srgbClr val="FFFFFF"/>
                </a:solidFill>
                <a:latin typeface="Childling Bold Italics"/>
              </a:rPr>
              <a:t>Para realizar este EDA se utilizaron variables como: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60681"/>
            <a:ext cx="5842678" cy="411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3513" indent="-311757" lvl="1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Poblacion</a:t>
            </a:r>
          </a:p>
          <a:p>
            <a:pPr marL="623513" indent="-311757" lvl="1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PBI per capita</a:t>
            </a:r>
          </a:p>
          <a:p>
            <a:pPr marL="623513" indent="-311757" lvl="1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IDH</a:t>
            </a:r>
          </a:p>
          <a:p>
            <a:pPr marL="623513" indent="-311757" lvl="1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Indice de alfabetizacion</a:t>
            </a:r>
          </a:p>
          <a:p>
            <a:pPr marL="623513" indent="-311757" lvl="1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Porcentaje de desempleo</a:t>
            </a:r>
          </a:p>
          <a:p>
            <a:pPr marL="623513" indent="-311757" lvl="1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Homicidios c/100 mil hab</a:t>
            </a:r>
          </a:p>
          <a:p>
            <a:pPr marL="623513" indent="-311757" lvl="1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Indice de pobreza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802591" y="1960000"/>
            <a:ext cx="647545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 u="none">
                <a:solidFill>
                  <a:srgbClr val="E4FF97"/>
                </a:solidFill>
                <a:latin typeface="Childling Bold"/>
              </a:rPr>
              <a:t>Sabías que...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02591" y="3349625"/>
            <a:ext cx="7456709" cy="459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1"/>
              </a:lnSpc>
            </a:pPr>
            <a:r>
              <a:rPr lang="en-US" sz="3279">
                <a:solidFill>
                  <a:srgbClr val="FAFAF7"/>
                </a:solidFill>
                <a:latin typeface="Now"/>
              </a:rPr>
              <a:t>El IDH (Indice de Desarrrollo Humano) es un valor entre 0 y 1 que hace referencia a la Esperanza de vida al nacer, Años promedio de educación, Años esperados de educación y Riesgo de caer en la pobreza de las personas.</a:t>
            </a:r>
          </a:p>
          <a:p>
            <a:pPr algn="l" marL="0" indent="0" lvl="1">
              <a:lnSpc>
                <a:spcPts val="4591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200400" y="0"/>
            <a:ext cx="11681641" cy="10287000"/>
          </a:xfrm>
          <a:custGeom>
            <a:avLst/>
            <a:gdLst/>
            <a:ahLst/>
            <a:cxnLst/>
            <a:rect r="r" b="b" t="t" l="l"/>
            <a:pathLst>
              <a:path h="10287000" w="11681641">
                <a:moveTo>
                  <a:pt x="0" y="0"/>
                </a:moveTo>
                <a:lnTo>
                  <a:pt x="11681641" y="0"/>
                </a:lnTo>
                <a:lnTo>
                  <a:pt x="116816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091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41420" y="3924658"/>
            <a:ext cx="7605161" cy="229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32"/>
              </a:lnSpc>
              <a:spcBef>
                <a:spcPct val="0"/>
              </a:spcBef>
            </a:pPr>
            <a:r>
              <a:rPr lang="en-US" sz="14120">
                <a:solidFill>
                  <a:srgbClr val="000000"/>
                </a:solidFill>
                <a:latin typeface="Childling Bold"/>
              </a:rPr>
              <a:t>HIPOTESIS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21296">
            <a:off x="6325472" y="5714810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48332" y="3278999"/>
            <a:ext cx="1413945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Un mayor grado de educacion provoca un aumento en el PBI per capita</a:t>
            </a:r>
          </a:p>
          <a:p>
            <a:pPr algn="ctr">
              <a:lnSpc>
                <a:spcPts val="33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648332" y="4202924"/>
            <a:ext cx="16213729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Mientras menos rica sea la poblacion y menor grado de educacion tengan, mayor indice de homicidios habra</a:t>
            </a:r>
          </a:p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48332" y="5498324"/>
            <a:ext cx="1731087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Un mayor grado de educacion esta relacionado con un menor grado de desempleo</a:t>
            </a:r>
          </a:p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09386"/>
            <a:ext cx="1239263" cy="119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75475"/>
            <a:ext cx="1239263" cy="119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27535"/>
            <a:ext cx="1239263" cy="119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3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-403584" y="1028700"/>
            <a:ext cx="19095169" cy="0"/>
          </a:xfrm>
          <a:prstGeom prst="line">
            <a:avLst/>
          </a:prstGeom>
          <a:ln cap="flat" w="19050">
            <a:solidFill>
              <a:srgbClr val="E4FF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-403584" y="9239250"/>
            <a:ext cx="19095169" cy="0"/>
          </a:xfrm>
          <a:prstGeom prst="line">
            <a:avLst/>
          </a:prstGeom>
          <a:ln cap="flat" w="19050">
            <a:solidFill>
              <a:srgbClr val="E4FF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1605885">
            <a:off x="-2368208" y="7097637"/>
            <a:ext cx="7315200" cy="4003409"/>
          </a:xfrm>
          <a:custGeom>
            <a:avLst/>
            <a:gdLst/>
            <a:ahLst/>
            <a:cxnLst/>
            <a:rect r="r" b="b" t="t" l="l"/>
            <a:pathLst>
              <a:path h="4003409" w="7315200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775202">
            <a:off x="13601700" y="-1423269"/>
            <a:ext cx="7315200" cy="4003409"/>
          </a:xfrm>
          <a:custGeom>
            <a:avLst/>
            <a:gdLst/>
            <a:ahLst/>
            <a:cxnLst/>
            <a:rect r="r" b="b" t="t" l="l"/>
            <a:pathLst>
              <a:path h="4003409" w="7315200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6041249"/>
            <a:ext cx="1239263" cy="119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>
                <a:solidFill>
                  <a:srgbClr val="E4FF97"/>
                </a:solidFill>
                <a:latin typeface="Gochi Hand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5421" y="1278552"/>
            <a:ext cx="16777157" cy="185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4416">
                <a:solidFill>
                  <a:srgbClr val="FFFFFF"/>
                </a:solidFill>
                <a:latin typeface="Now"/>
              </a:rPr>
              <a:t>Una sociedad con un mayor grado de analfabetizmo genera mayor indice de delitos en la misma?</a:t>
            </a:r>
          </a:p>
          <a:p>
            <a:pPr algn="ctr">
              <a:lnSpc>
                <a:spcPts val="485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48332" y="6422249"/>
            <a:ext cx="1536888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Un mayor indice de desarrollo humano provoca que la pobreza sea menor</a:t>
            </a:r>
          </a:p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39845" y="1028700"/>
            <a:ext cx="14970670" cy="7626366"/>
          </a:xfrm>
          <a:custGeom>
            <a:avLst/>
            <a:gdLst/>
            <a:ahLst/>
            <a:cxnLst/>
            <a:rect r="r" b="b" t="t" l="l"/>
            <a:pathLst>
              <a:path h="7626366" w="14970670">
                <a:moveTo>
                  <a:pt x="0" y="0"/>
                </a:moveTo>
                <a:lnTo>
                  <a:pt x="14970670" y="0"/>
                </a:lnTo>
                <a:lnTo>
                  <a:pt x="14970670" y="7626366"/>
                </a:lnTo>
                <a:lnTo>
                  <a:pt x="0" y="762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" t="0" r="-35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0515" y="1028700"/>
            <a:ext cx="2103470" cy="7626366"/>
          </a:xfrm>
          <a:custGeom>
            <a:avLst/>
            <a:gdLst/>
            <a:ahLst/>
            <a:cxnLst/>
            <a:rect r="r" b="b" t="t" l="l"/>
            <a:pathLst>
              <a:path h="7626366" w="2103470">
                <a:moveTo>
                  <a:pt x="0" y="0"/>
                </a:moveTo>
                <a:lnTo>
                  <a:pt x="2103471" y="0"/>
                </a:lnTo>
                <a:lnTo>
                  <a:pt x="2103471" y="7626366"/>
                </a:lnTo>
                <a:lnTo>
                  <a:pt x="0" y="762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25" t="0" r="-15825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00767" y="596111"/>
            <a:ext cx="16686466" cy="9094778"/>
          </a:xfrm>
          <a:custGeom>
            <a:avLst/>
            <a:gdLst/>
            <a:ahLst/>
            <a:cxnLst/>
            <a:rect r="r" b="b" t="t" l="l"/>
            <a:pathLst>
              <a:path h="9094778" w="16686466">
                <a:moveTo>
                  <a:pt x="0" y="0"/>
                </a:moveTo>
                <a:lnTo>
                  <a:pt x="16686466" y="0"/>
                </a:lnTo>
                <a:lnTo>
                  <a:pt x="16686466" y="9094778"/>
                </a:lnTo>
                <a:lnTo>
                  <a:pt x="0" y="9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7228285" cy="7536376"/>
          </a:xfrm>
          <a:custGeom>
            <a:avLst/>
            <a:gdLst/>
            <a:ahLst/>
            <a:cxnLst/>
            <a:rect r="r" b="b" t="t" l="l"/>
            <a:pathLst>
              <a:path h="7536376" w="7228285">
                <a:moveTo>
                  <a:pt x="0" y="0"/>
                </a:moveTo>
                <a:lnTo>
                  <a:pt x="7228285" y="0"/>
                </a:lnTo>
                <a:lnTo>
                  <a:pt x="7228285" y="7536376"/>
                </a:lnTo>
                <a:lnTo>
                  <a:pt x="0" y="7536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2965" y="1028700"/>
            <a:ext cx="7226335" cy="7536376"/>
          </a:xfrm>
          <a:custGeom>
            <a:avLst/>
            <a:gdLst/>
            <a:ahLst/>
            <a:cxnLst/>
            <a:rect r="r" b="b" t="t" l="l"/>
            <a:pathLst>
              <a:path h="7536376" w="7226335">
                <a:moveTo>
                  <a:pt x="0" y="0"/>
                </a:moveTo>
                <a:lnTo>
                  <a:pt x="7226335" y="0"/>
                </a:lnTo>
                <a:lnTo>
                  <a:pt x="7226335" y="7536376"/>
                </a:lnTo>
                <a:lnTo>
                  <a:pt x="0" y="7536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708021" y="159837"/>
            <a:ext cx="7880325" cy="7535091"/>
          </a:xfrm>
          <a:custGeom>
            <a:avLst/>
            <a:gdLst/>
            <a:ahLst/>
            <a:cxnLst/>
            <a:rect r="r" b="b" t="t" l="l"/>
            <a:pathLst>
              <a:path h="7535091" w="7880325">
                <a:moveTo>
                  <a:pt x="0" y="0"/>
                </a:moveTo>
                <a:lnTo>
                  <a:pt x="7880324" y="0"/>
                </a:lnTo>
                <a:lnTo>
                  <a:pt x="7880324" y="7535091"/>
                </a:lnTo>
                <a:lnTo>
                  <a:pt x="0" y="753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35258" y="861753"/>
            <a:ext cx="1606443" cy="6544279"/>
          </a:xfrm>
          <a:custGeom>
            <a:avLst/>
            <a:gdLst/>
            <a:ahLst/>
            <a:cxnLst/>
            <a:rect r="r" b="b" t="t" l="l"/>
            <a:pathLst>
              <a:path h="6544279" w="1606443">
                <a:moveTo>
                  <a:pt x="0" y="0"/>
                </a:moveTo>
                <a:lnTo>
                  <a:pt x="1606442" y="0"/>
                </a:lnTo>
                <a:lnTo>
                  <a:pt x="1606442" y="6544278"/>
                </a:lnTo>
                <a:lnTo>
                  <a:pt x="0" y="6544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7965026" y="7783858"/>
            <a:ext cx="118286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25157" y="2790766"/>
            <a:ext cx="118286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0331" y="3756067"/>
            <a:ext cx="118286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IDA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9018651" y="7783858"/>
            <a:ext cx="118286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IDA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5320587" y="8564698"/>
            <a:ext cx="2221216" cy="48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0"/>
              </a:lnSpc>
            </a:pPr>
            <a:r>
              <a:rPr lang="en-US" sz="2814">
                <a:solidFill>
                  <a:srgbClr val="FFFFFF"/>
                </a:solidFill>
                <a:latin typeface="Now"/>
              </a:rPr>
              <a:t>POBLACION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38424" y="1825566"/>
            <a:ext cx="22247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PBI p/c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2039" y="6646593"/>
            <a:ext cx="304598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Indice pobr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40955" y="4730792"/>
            <a:ext cx="2967066" cy="59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Now"/>
              </a:rPr>
              <a:t>% desempleo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3385" y="5742017"/>
            <a:ext cx="3789810" cy="50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3"/>
              </a:lnSpc>
            </a:pPr>
            <a:r>
              <a:rPr lang="en-US" sz="2966">
                <a:solidFill>
                  <a:srgbClr val="FFFFFF"/>
                </a:solidFill>
                <a:latin typeface="Now"/>
              </a:rPr>
              <a:t>Hom cada 100 mil 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94051" y="962025"/>
            <a:ext cx="2713970" cy="58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Now"/>
              </a:rPr>
              <a:t>POBLACION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6331998" y="8375289"/>
            <a:ext cx="22247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PBI p/c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9446127" y="8646285"/>
            <a:ext cx="2383993" cy="48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Now"/>
              </a:rPr>
              <a:t>% desempleo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0501938" y="8727163"/>
            <a:ext cx="2383993" cy="31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12"/>
              </a:lnSpc>
            </a:pPr>
            <a:r>
              <a:rPr lang="en-US" sz="1866">
                <a:solidFill>
                  <a:srgbClr val="FFFFFF"/>
                </a:solidFill>
                <a:latin typeface="Now"/>
              </a:rPr>
              <a:t>Hom cada 100 mil h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11502238" y="8603310"/>
            <a:ext cx="2527448" cy="56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6"/>
              </a:lnSpc>
            </a:pPr>
            <a:r>
              <a:rPr lang="en-US" sz="3319">
                <a:solidFill>
                  <a:srgbClr val="FFFFFF"/>
                </a:solidFill>
                <a:latin typeface="Now"/>
              </a:rPr>
              <a:t>Indice pobr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DAFnonWC-oQ</dc:identifier>
  <dcterms:modified xsi:type="dcterms:W3CDTF">2011-08-01T06:04:30Z</dcterms:modified>
  <cp:revision>1</cp:revision>
  <dc:title>EL GRADO DE EDUCACION DE UNA POBLACION AFECTA AL BIENESTAR ECONOMICO Y SOCIAL?</dc:title>
</cp:coreProperties>
</file>